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76" r:id="rId3"/>
    <p:sldId id="270" r:id="rId4"/>
    <p:sldId id="277" r:id="rId5"/>
    <p:sldId id="288" r:id="rId6"/>
    <p:sldId id="271" r:id="rId7"/>
    <p:sldId id="289" r:id="rId8"/>
    <p:sldId id="272" r:id="rId9"/>
    <p:sldId id="290" r:id="rId10"/>
    <p:sldId id="286" r:id="rId11"/>
    <p:sldId id="275" r:id="rId12"/>
    <p:sldId id="297" r:id="rId13"/>
    <p:sldId id="298" r:id="rId14"/>
    <p:sldId id="291" r:id="rId15"/>
    <p:sldId id="292" r:id="rId16"/>
    <p:sldId id="295" r:id="rId17"/>
    <p:sldId id="296" r:id="rId18"/>
    <p:sldId id="284"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8" autoAdjust="0"/>
    <p:restoredTop sz="94660"/>
  </p:normalViewPr>
  <p:slideViewPr>
    <p:cSldViewPr>
      <p:cViewPr>
        <p:scale>
          <a:sx n="50" d="100"/>
          <a:sy n="50" d="100"/>
        </p:scale>
        <p:origin x="1224" y="39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5/5/2023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5/5/2023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5/5/2023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5/5/2023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5/5/2023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5/5/2023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Temperature Controlled Fan </a:t>
            </a:r>
            <a:endParaRPr dirty="0"/>
          </a:p>
        </p:txBody>
      </p:sp>
      <p:sp>
        <p:nvSpPr>
          <p:cNvPr id="3" name="Subtitle 2"/>
          <p:cNvSpPr>
            <a:spLocks noGrp="1"/>
          </p:cNvSpPr>
          <p:nvPr>
            <p:ph type="subTitle" idx="1"/>
          </p:nvPr>
        </p:nvSpPr>
        <p:spPr/>
        <p:txBody>
          <a:bodyPr/>
          <a:lstStyle/>
          <a:p>
            <a:endParaRPr lang="en-US" dirty="0"/>
          </a:p>
          <a:p>
            <a:r>
              <a:rPr lang="en-US" dirty="0"/>
              <a:t>Submission Date: 5</a:t>
            </a:r>
            <a:r>
              <a:rPr lang="en-US" baseline="30000" dirty="0"/>
              <a:t>th</a:t>
            </a:r>
            <a:r>
              <a:rPr lang="en-US" dirty="0"/>
              <a:t> May, 2023</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81F15-631B-6D31-39F9-F93A35B6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4000" y="476672"/>
            <a:ext cx="9144000" cy="1143000"/>
          </a:xfrm>
        </p:spPr>
        <p:txBody>
          <a:bodyPr/>
          <a:lstStyle/>
          <a:p>
            <a:r>
              <a:rPr lang="en-US" dirty="0"/>
              <a:t>Circuit Diagram </a:t>
            </a:r>
            <a:endParaRPr dirty="0"/>
          </a:p>
        </p:txBody>
      </p:sp>
      <p:pic>
        <p:nvPicPr>
          <p:cNvPr id="4" name="Picture 3">
            <a:extLst>
              <a:ext uri="{FF2B5EF4-FFF2-40B4-BE49-F238E27FC236}">
                <a16:creationId xmlns:a16="http://schemas.microsoft.com/office/drawing/2014/main" id="{06C2BB45-A50F-5CEC-502B-F7D393453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25" y="2132856"/>
            <a:ext cx="7143750" cy="3981450"/>
          </a:xfrm>
          <a:prstGeom prst="rect">
            <a:avLst/>
          </a:prstGeom>
        </p:spPr>
      </p:pic>
    </p:spTree>
    <p:extLst>
      <p:ext uri="{BB962C8B-B14F-4D97-AF65-F5344CB8AC3E}">
        <p14:creationId xmlns:p14="http://schemas.microsoft.com/office/powerpoint/2010/main" val="285313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0BF55-347F-4591-68E6-27DCDB4EA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3352" y="5029200"/>
            <a:ext cx="3127248" cy="1828800"/>
          </a:xfrm>
        </p:spPr>
        <p:txBody>
          <a:bodyPr/>
          <a:lstStyle/>
          <a:p>
            <a:r>
              <a:rPr lang="en-US" dirty="0"/>
              <a:t>Proteus Simulation</a:t>
            </a:r>
            <a:endParaRPr dirty="0"/>
          </a:p>
        </p:txBody>
      </p:sp>
      <p:sp>
        <p:nvSpPr>
          <p:cNvPr id="4" name="Text Placeholder 3"/>
          <p:cNvSpPr>
            <a:spLocks noGrp="1"/>
          </p:cNvSpPr>
          <p:nvPr>
            <p:ph type="body" sz="half" idx="2"/>
          </p:nvPr>
        </p:nvSpPr>
        <p:spPr>
          <a:xfrm>
            <a:off x="2968752" y="6460729"/>
            <a:ext cx="4228896" cy="588600"/>
          </a:xfrm>
        </p:spPr>
        <p:txBody>
          <a:bodyPr/>
          <a:lstStyle/>
          <a:p>
            <a:r>
              <a:rPr lang="en-US" dirty="0"/>
              <a:t>This is the Proteus Simulation of our Circuit. </a:t>
            </a:r>
            <a:endParaRPr dirty="0"/>
          </a:p>
        </p:txBody>
      </p:sp>
      <p:sp>
        <p:nvSpPr>
          <p:cNvPr id="9" name="Picture Placeholder 7">
            <a:extLst>
              <a:ext uri="{FF2B5EF4-FFF2-40B4-BE49-F238E27FC236}">
                <a16:creationId xmlns:a16="http://schemas.microsoft.com/office/drawing/2014/main" id="{053A3DA8-FF11-ADC4-FCCB-F17F8B3E37A7}"/>
              </a:ext>
            </a:extLst>
          </p:cNvPr>
          <p:cNvSpPr txBox="1">
            <a:spLocks/>
          </p:cNvSpPr>
          <p:nvPr/>
        </p:nvSpPr>
        <p:spPr>
          <a:xfrm>
            <a:off x="796848" y="777240"/>
            <a:ext cx="6400800" cy="5303520"/>
          </a:xfrm>
          <a:prstGeom prst="rect">
            <a:avLst/>
          </a:prstGeom>
        </p:spPr>
      </p:sp>
      <p:pic>
        <p:nvPicPr>
          <p:cNvPr id="11" name="Picture 10">
            <a:extLst>
              <a:ext uri="{FF2B5EF4-FFF2-40B4-BE49-F238E27FC236}">
                <a16:creationId xmlns:a16="http://schemas.microsoft.com/office/drawing/2014/main" id="{8A962154-9FB5-E726-4228-0E48B5D0D6F9}"/>
              </a:ext>
            </a:extLst>
          </p:cNvPr>
          <p:cNvPicPr>
            <a:picLocks noChangeAspect="1"/>
          </p:cNvPicPr>
          <p:nvPr/>
        </p:nvPicPr>
        <p:blipFill>
          <a:blip r:embed="rId3"/>
          <a:stretch>
            <a:fillRect/>
          </a:stretch>
        </p:blipFill>
        <p:spPr>
          <a:xfrm>
            <a:off x="1390148" y="357728"/>
            <a:ext cx="9458380" cy="5303520"/>
          </a:xfrm>
          <a:prstGeom prst="rect">
            <a:avLst/>
          </a:prstGeom>
        </p:spPr>
      </p:pic>
    </p:spTree>
    <p:extLst>
      <p:ext uri="{BB962C8B-B14F-4D97-AF65-F5344CB8AC3E}">
        <p14:creationId xmlns:p14="http://schemas.microsoft.com/office/powerpoint/2010/main" val="185764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5427D3-908A-B32D-F66B-20A452F82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997952" y="2514600"/>
            <a:ext cx="3642664" cy="1828800"/>
          </a:xfrm>
        </p:spPr>
        <p:txBody>
          <a:bodyPr/>
          <a:lstStyle/>
          <a:p>
            <a:r>
              <a:rPr lang="en-US" dirty="0"/>
              <a:t>Hardware Implementation</a:t>
            </a:r>
            <a:endParaRPr dirty="0"/>
          </a:p>
        </p:txBody>
      </p:sp>
      <p:pic>
        <p:nvPicPr>
          <p:cNvPr id="12" name="Picture Placeholder 11">
            <a:extLst>
              <a:ext uri="{FF2B5EF4-FFF2-40B4-BE49-F238E27FC236}">
                <a16:creationId xmlns:a16="http://schemas.microsoft.com/office/drawing/2014/main" id="{EDE6E667-B680-F6FE-1508-E40D2881CD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368000" y="864000"/>
            <a:ext cx="5112568" cy="5112568"/>
          </a:xfrm>
        </p:spPr>
      </p:pic>
      <p:sp>
        <p:nvSpPr>
          <p:cNvPr id="4" name="Text Placeholder 3"/>
          <p:cNvSpPr>
            <a:spLocks noGrp="1"/>
          </p:cNvSpPr>
          <p:nvPr>
            <p:ph type="body" sz="half" idx="2"/>
          </p:nvPr>
        </p:nvSpPr>
        <p:spPr>
          <a:xfrm>
            <a:off x="7997952" y="4509120"/>
            <a:ext cx="3127248" cy="1828800"/>
          </a:xfrm>
        </p:spPr>
        <p:txBody>
          <a:bodyPr/>
          <a:lstStyle/>
          <a:p>
            <a:r>
              <a:rPr lang="en-US" dirty="0"/>
              <a:t>This is the Proteus Simulation of our Circuit. </a:t>
            </a:r>
            <a:endParaRPr dirty="0"/>
          </a:p>
        </p:txBody>
      </p:sp>
    </p:spTree>
    <p:extLst>
      <p:ext uri="{BB962C8B-B14F-4D97-AF65-F5344CB8AC3E}">
        <p14:creationId xmlns:p14="http://schemas.microsoft.com/office/powerpoint/2010/main" val="345635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D9C8E-683C-64DF-3697-6C592A027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A0FC1B-3AF9-F46F-E7DB-743224F537AE}"/>
              </a:ext>
            </a:extLst>
          </p:cNvPr>
          <p:cNvSpPr>
            <a:spLocks noGrp="1"/>
          </p:cNvSpPr>
          <p:nvPr>
            <p:ph type="title"/>
          </p:nvPr>
        </p:nvSpPr>
        <p:spPr/>
        <p:txBody>
          <a:bodyPr/>
          <a:lstStyle/>
          <a:p>
            <a:r>
              <a:rPr lang="en-US" dirty="0"/>
              <a:t>Hardware Demonstration</a:t>
            </a:r>
            <a:endParaRPr lang="en-IN" dirty="0"/>
          </a:p>
        </p:txBody>
      </p:sp>
      <p:pic>
        <p:nvPicPr>
          <p:cNvPr id="4" name="Hardware Demonstration Video">
            <a:hlinkClick r:id="" action="ppaction://media"/>
            <a:extLst>
              <a:ext uri="{FF2B5EF4-FFF2-40B4-BE49-F238E27FC236}">
                <a16:creationId xmlns:a16="http://schemas.microsoft.com/office/drawing/2014/main" id="{84B84878-3B37-2D9C-526C-8653D33D70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16150" y="1828800"/>
            <a:ext cx="7758113" cy="4267200"/>
          </a:xfrm>
        </p:spPr>
      </p:pic>
    </p:spTree>
    <p:extLst>
      <p:ext uri="{BB962C8B-B14F-4D97-AF65-F5344CB8AC3E}">
        <p14:creationId xmlns:p14="http://schemas.microsoft.com/office/powerpoint/2010/main" val="249616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BC1441-B538-FBBF-545F-C3B79CA8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Results</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project was simulated using Proteus simulation software, and the results were successful. The fan motor speed increased as the temperature increased and decreased as the temperature decreased. A hardware prototype was also built and tested, and the results were consistent with the simulation.</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6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A0FFBE-9E3E-8D6A-BE04-A61E50220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Limitations</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temperature-controlled fan has a limited temperature range and cannot operate outside the range of the temperature sensor. The system may also require calibration due to sensor drift over time.</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32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132391-87FE-19FC-8491-DF1AF500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E7A3C88-0754-E6A8-391C-9CEF0F79E388}"/>
              </a:ext>
            </a:extLst>
          </p:cNvPr>
          <p:cNvSpPr/>
          <p:nvPr/>
        </p:nvSpPr>
        <p:spPr>
          <a:xfrm>
            <a:off x="6456040" y="5918555"/>
            <a:ext cx="5472608"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4F83D27-1F82-2794-C060-0297CA322281}"/>
              </a:ext>
            </a:extLst>
          </p:cNvPr>
          <p:cNvSpPr>
            <a:spLocks noGrp="1"/>
          </p:cNvSpPr>
          <p:nvPr>
            <p:ph type="title"/>
          </p:nvPr>
        </p:nvSpPr>
        <p:spPr/>
        <p:txBody>
          <a:bodyPr/>
          <a:lstStyle/>
          <a:p>
            <a:r>
              <a:rPr lang="en-US" dirty="0"/>
              <a:t>Bill of Materials</a:t>
            </a:r>
            <a:endParaRPr lang="en-IN" dirty="0"/>
          </a:p>
        </p:txBody>
      </p:sp>
      <p:pic>
        <p:nvPicPr>
          <p:cNvPr id="5" name="Content Placeholder 4">
            <a:extLst>
              <a:ext uri="{FF2B5EF4-FFF2-40B4-BE49-F238E27FC236}">
                <a16:creationId xmlns:a16="http://schemas.microsoft.com/office/drawing/2014/main" id="{D6E3806B-20D7-2B31-75C9-276131C4501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6848" y="1844824"/>
            <a:ext cx="3256547" cy="4267200"/>
          </a:xfrm>
        </p:spPr>
      </p:pic>
      <p:sp>
        <p:nvSpPr>
          <p:cNvPr id="6" name="TextBox 5">
            <a:extLst>
              <a:ext uri="{FF2B5EF4-FFF2-40B4-BE49-F238E27FC236}">
                <a16:creationId xmlns:a16="http://schemas.microsoft.com/office/drawing/2014/main" id="{26F7EB36-E69F-C541-76E3-DF5C72C68D2A}"/>
              </a:ext>
            </a:extLst>
          </p:cNvPr>
          <p:cNvSpPr txBox="1"/>
          <p:nvPr/>
        </p:nvSpPr>
        <p:spPr>
          <a:xfrm>
            <a:off x="5676439" y="2690336"/>
            <a:ext cx="3024336" cy="1477328"/>
          </a:xfrm>
          <a:prstGeom prst="rect">
            <a:avLst/>
          </a:prstGeom>
          <a:noFill/>
        </p:spPr>
        <p:txBody>
          <a:bodyPr wrap="square" rtlCol="0">
            <a:spAutoFit/>
          </a:bodyPr>
          <a:lstStyle/>
          <a:p>
            <a:r>
              <a:rPr lang="en-US" dirty="0"/>
              <a:t>Transportation Cost = 300/ - </a:t>
            </a:r>
          </a:p>
          <a:p>
            <a:endParaRPr lang="en-US" dirty="0"/>
          </a:p>
          <a:p>
            <a:r>
              <a:rPr lang="en-US" dirty="0"/>
              <a:t>Additional Charges – 100/- </a:t>
            </a:r>
          </a:p>
          <a:p>
            <a:endParaRPr lang="en-US" dirty="0"/>
          </a:p>
          <a:p>
            <a:r>
              <a:rPr lang="en-US" dirty="0"/>
              <a:t>Extra Jumper Wires – 80/- </a:t>
            </a:r>
          </a:p>
        </p:txBody>
      </p:sp>
      <p:sp>
        <p:nvSpPr>
          <p:cNvPr id="7" name="TextBox 6">
            <a:extLst>
              <a:ext uri="{FF2B5EF4-FFF2-40B4-BE49-F238E27FC236}">
                <a16:creationId xmlns:a16="http://schemas.microsoft.com/office/drawing/2014/main" id="{504E6AFC-D351-6AF8-827E-C9311772C3A3}"/>
              </a:ext>
            </a:extLst>
          </p:cNvPr>
          <p:cNvSpPr txBox="1"/>
          <p:nvPr/>
        </p:nvSpPr>
        <p:spPr>
          <a:xfrm>
            <a:off x="6571877" y="5918555"/>
            <a:ext cx="5904656" cy="769441"/>
          </a:xfrm>
          <a:prstGeom prst="rect">
            <a:avLst/>
          </a:prstGeom>
          <a:noFill/>
        </p:spPr>
        <p:txBody>
          <a:bodyPr wrap="square" rtlCol="0">
            <a:spAutoFit/>
          </a:bodyPr>
          <a:lstStyle/>
          <a:p>
            <a:r>
              <a:rPr lang="en-US" sz="4400" dirty="0"/>
              <a:t>Total Cost = Rs. 2450/-</a:t>
            </a:r>
            <a:endParaRPr lang="en-IN" sz="4400" dirty="0"/>
          </a:p>
        </p:txBody>
      </p:sp>
    </p:spTree>
    <p:extLst>
      <p:ext uri="{BB962C8B-B14F-4D97-AF65-F5344CB8AC3E}">
        <p14:creationId xmlns:p14="http://schemas.microsoft.com/office/powerpoint/2010/main" val="280494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9628AA-AB88-BCEA-43F4-20DD9E96C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055440" y="188640"/>
            <a:ext cx="9144000" cy="2455168"/>
          </a:xfrm>
        </p:spPr>
        <p:txBody>
          <a:bodyPr/>
          <a:lstStyle/>
          <a:p>
            <a:r>
              <a:rPr lang="en-US" dirty="0">
                <a:solidFill>
                  <a:schemeClr val="accent1"/>
                </a:solidFill>
              </a:rPr>
              <a:t>Conclusions</a:t>
            </a:r>
            <a:r>
              <a:rPr lang="en-US" dirty="0"/>
              <a:t> </a:t>
            </a:r>
          </a:p>
        </p:txBody>
      </p:sp>
      <p:sp>
        <p:nvSpPr>
          <p:cNvPr id="3" name="Text Placeholder 2"/>
          <p:cNvSpPr>
            <a:spLocks noGrp="1"/>
          </p:cNvSpPr>
          <p:nvPr>
            <p:ph type="body" idx="1"/>
          </p:nvPr>
        </p:nvSpPr>
        <p:spPr>
          <a:xfrm>
            <a:off x="1127448" y="2780928"/>
            <a:ext cx="10153128" cy="3744416"/>
          </a:xfrm>
        </p:spPr>
        <p:txBody>
          <a:bodyPr>
            <a:noAutofit/>
          </a:bodyPr>
          <a:lstStyle/>
          <a:p>
            <a:pPr>
              <a:lnSpc>
                <a:spcPct val="106000"/>
              </a:lnSpc>
              <a:spcAft>
                <a:spcPts val="800"/>
              </a:spcAft>
            </a:pPr>
            <a:r>
              <a:rPr lang="en-US" b="0" i="0" dirty="0">
                <a:solidFill>
                  <a:schemeClr val="tx1"/>
                </a:solidFill>
                <a:effectLst/>
                <a:latin typeface="+mn-lt"/>
              </a:rPr>
              <a:t>In conclusion, the temperature-controlled fan project successfully achieved its objectives by designing a system that can monitor the temperature and adjust the fan speed accordingly. The project utilized the principle of thermodynamics and control systems to achieve the desired temperature range, and the simulation and hardware prototype tests produced consistent results. The limitations of the project were identified, and modern engineering tools and techniques that can improve the project were suggested. An alternative design solution using a closed-loop control system with a PID controller was proposed. The project's impact on public health and safety, societal, cultural, and environmental considerations was also discussed. Effective collaboration and communication between team members are essential for successful completion of the project. Finally, a bill of materials was provided for the implementation of the temperature-controlled fan.</a:t>
            </a:r>
            <a:endParaRPr lang="en-IN" dirty="0">
              <a:solidFill>
                <a:schemeClr val="tx1"/>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298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B8B337-1B8F-682B-683B-2C7A85166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5996D3-A9F4-2A13-A0C4-FD0D01004EB0}"/>
              </a:ext>
            </a:extLst>
          </p:cNvPr>
          <p:cNvSpPr>
            <a:spLocks noGrp="1"/>
          </p:cNvSpPr>
          <p:nvPr>
            <p:ph type="title"/>
          </p:nvPr>
        </p:nvSpPr>
        <p:spPr>
          <a:xfrm>
            <a:off x="1527048" y="190499"/>
            <a:ext cx="9144000" cy="1143000"/>
          </a:xfrm>
        </p:spPr>
        <p:txBody>
          <a:bodyPr/>
          <a:lstStyle/>
          <a:p>
            <a:r>
              <a:rPr lang="en-US" dirty="0">
                <a:cs typeface="Times New Roman" panose="02020603050405020304" pitchFamily="18" charset="0"/>
              </a:rPr>
              <a:t>Individual Contributions</a:t>
            </a:r>
            <a:endParaRPr lang="en-IN" dirty="0">
              <a:cs typeface="Times New Roman" panose="02020603050405020304" pitchFamily="18" charset="0"/>
            </a:endParaRPr>
          </a:p>
        </p:txBody>
      </p:sp>
      <p:sp>
        <p:nvSpPr>
          <p:cNvPr id="3" name="Text Placeholder 2">
            <a:extLst>
              <a:ext uri="{FF2B5EF4-FFF2-40B4-BE49-F238E27FC236}">
                <a16:creationId xmlns:a16="http://schemas.microsoft.com/office/drawing/2014/main" id="{EB44066C-DB43-E31D-AD2A-DC75E6902FBE}"/>
              </a:ext>
            </a:extLst>
          </p:cNvPr>
          <p:cNvSpPr>
            <a:spLocks noGrp="1"/>
          </p:cNvSpPr>
          <p:nvPr>
            <p:ph type="body" idx="1"/>
          </p:nvPr>
        </p:nvSpPr>
        <p:spPr>
          <a:xfrm>
            <a:off x="1752600" y="2590799"/>
            <a:ext cx="4343400" cy="685800"/>
          </a:xfrm>
        </p:spPr>
        <p:txBody>
          <a:bodyPr/>
          <a:lstStyle/>
          <a:p>
            <a:r>
              <a:rPr lang="en-US" b="1" dirty="0"/>
              <a:t>Piyush </a:t>
            </a:r>
            <a:r>
              <a:rPr lang="en-US" b="1" dirty="0" err="1"/>
              <a:t>Pariprakash</a:t>
            </a:r>
            <a:r>
              <a:rPr lang="en-US" b="1" dirty="0"/>
              <a:t> Das</a:t>
            </a:r>
            <a:endParaRPr lang="en-IN" b="1" dirty="0"/>
          </a:p>
        </p:txBody>
      </p:sp>
      <p:sp>
        <p:nvSpPr>
          <p:cNvPr id="4" name="Content Placeholder 3">
            <a:extLst>
              <a:ext uri="{FF2B5EF4-FFF2-40B4-BE49-F238E27FC236}">
                <a16:creationId xmlns:a16="http://schemas.microsoft.com/office/drawing/2014/main" id="{038406CC-A810-B0A0-7A01-009514C90F54}"/>
              </a:ext>
            </a:extLst>
          </p:cNvPr>
          <p:cNvSpPr>
            <a:spLocks noGrp="1"/>
          </p:cNvSpPr>
          <p:nvPr>
            <p:ph sz="half" idx="2"/>
          </p:nvPr>
        </p:nvSpPr>
        <p:spPr>
          <a:xfrm>
            <a:off x="1515361" y="3276599"/>
            <a:ext cx="4343400" cy="1448545"/>
          </a:xfrm>
        </p:spPr>
        <p:txBody>
          <a:bodyPr/>
          <a:lstStyle/>
          <a:p>
            <a:r>
              <a:rPr lang="en-US" dirty="0"/>
              <a:t>.C code execution</a:t>
            </a:r>
          </a:p>
          <a:p>
            <a:r>
              <a:rPr lang="en-US" dirty="0"/>
              <a:t>Hex File Creation</a:t>
            </a:r>
          </a:p>
          <a:p>
            <a:r>
              <a:rPr lang="en-US" dirty="0"/>
              <a:t>Report Creation</a:t>
            </a:r>
            <a:endParaRPr lang="en-IN" dirty="0"/>
          </a:p>
        </p:txBody>
      </p:sp>
      <p:sp>
        <p:nvSpPr>
          <p:cNvPr id="5" name="Text Placeholder 4">
            <a:extLst>
              <a:ext uri="{FF2B5EF4-FFF2-40B4-BE49-F238E27FC236}">
                <a16:creationId xmlns:a16="http://schemas.microsoft.com/office/drawing/2014/main" id="{580279E9-9C33-0A04-AA8C-95EBA78E3886}"/>
              </a:ext>
            </a:extLst>
          </p:cNvPr>
          <p:cNvSpPr>
            <a:spLocks noGrp="1"/>
          </p:cNvSpPr>
          <p:nvPr>
            <p:ph type="body" sz="quarter" idx="3"/>
          </p:nvPr>
        </p:nvSpPr>
        <p:spPr>
          <a:xfrm>
            <a:off x="7248128" y="2590799"/>
            <a:ext cx="4343400" cy="685800"/>
          </a:xfrm>
        </p:spPr>
        <p:txBody>
          <a:bodyPr/>
          <a:lstStyle/>
          <a:p>
            <a:r>
              <a:rPr lang="en-US" b="1" dirty="0" err="1"/>
              <a:t>Shaurya</a:t>
            </a:r>
            <a:r>
              <a:rPr lang="en-US" b="1" dirty="0"/>
              <a:t> Pandey </a:t>
            </a:r>
            <a:endParaRPr lang="en-IN" b="1" dirty="0"/>
          </a:p>
        </p:txBody>
      </p:sp>
      <p:sp>
        <p:nvSpPr>
          <p:cNvPr id="6" name="Content Placeholder 5">
            <a:extLst>
              <a:ext uri="{FF2B5EF4-FFF2-40B4-BE49-F238E27FC236}">
                <a16:creationId xmlns:a16="http://schemas.microsoft.com/office/drawing/2014/main" id="{A722F375-D0FF-806A-B146-4A31ACCABAA4}"/>
              </a:ext>
            </a:extLst>
          </p:cNvPr>
          <p:cNvSpPr>
            <a:spLocks noGrp="1"/>
          </p:cNvSpPr>
          <p:nvPr>
            <p:ph sz="quarter" idx="4"/>
          </p:nvPr>
        </p:nvSpPr>
        <p:spPr>
          <a:xfrm>
            <a:off x="6333241" y="3276599"/>
            <a:ext cx="4343400" cy="1579242"/>
          </a:xfrm>
        </p:spPr>
        <p:txBody>
          <a:bodyPr/>
          <a:lstStyle/>
          <a:p>
            <a:r>
              <a:rPr lang="en-US" dirty="0"/>
              <a:t>Hardware Procurement</a:t>
            </a:r>
          </a:p>
          <a:p>
            <a:r>
              <a:rPr lang="en-US" dirty="0"/>
              <a:t>Proteus Design Explanation</a:t>
            </a:r>
          </a:p>
          <a:p>
            <a:r>
              <a:rPr lang="en-US" dirty="0"/>
              <a:t>Hardware designing</a:t>
            </a:r>
          </a:p>
          <a:p>
            <a:endParaRPr lang="en-US" dirty="0"/>
          </a:p>
          <a:p>
            <a:endParaRPr lang="en-IN" dirty="0"/>
          </a:p>
        </p:txBody>
      </p:sp>
    </p:spTree>
    <p:extLst>
      <p:ext uri="{BB962C8B-B14F-4D97-AF65-F5344CB8AC3E}">
        <p14:creationId xmlns:p14="http://schemas.microsoft.com/office/powerpoint/2010/main" val="257172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4904D6-405A-610F-524E-BD745BB47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12192000" cy="6858000"/>
          </a:xfrm>
          <a:prstGeom prst="rect">
            <a:avLst/>
          </a:prstGeom>
        </p:spPr>
      </p:pic>
      <p:sp>
        <p:nvSpPr>
          <p:cNvPr id="2" name="Title 1">
            <a:extLst>
              <a:ext uri="{FF2B5EF4-FFF2-40B4-BE49-F238E27FC236}">
                <a16:creationId xmlns:a16="http://schemas.microsoft.com/office/drawing/2014/main" id="{565996D3-A9F4-2A13-A0C4-FD0D01004EB0}"/>
              </a:ext>
            </a:extLst>
          </p:cNvPr>
          <p:cNvSpPr>
            <a:spLocks noGrp="1"/>
          </p:cNvSpPr>
          <p:nvPr>
            <p:ph type="title"/>
          </p:nvPr>
        </p:nvSpPr>
        <p:spPr/>
        <p:txBody>
          <a:bodyPr/>
          <a:lstStyle/>
          <a:p>
            <a:r>
              <a:rPr lang="en-US" dirty="0"/>
              <a:t>Individual Contributions</a:t>
            </a:r>
            <a:endParaRPr lang="en-IN" dirty="0"/>
          </a:p>
        </p:txBody>
      </p:sp>
      <p:sp>
        <p:nvSpPr>
          <p:cNvPr id="3" name="Text Placeholder 2">
            <a:extLst>
              <a:ext uri="{FF2B5EF4-FFF2-40B4-BE49-F238E27FC236}">
                <a16:creationId xmlns:a16="http://schemas.microsoft.com/office/drawing/2014/main" id="{EB44066C-DB43-E31D-AD2A-DC75E6902FBE}"/>
              </a:ext>
            </a:extLst>
          </p:cNvPr>
          <p:cNvSpPr>
            <a:spLocks noGrp="1"/>
          </p:cNvSpPr>
          <p:nvPr>
            <p:ph type="body" idx="1"/>
          </p:nvPr>
        </p:nvSpPr>
        <p:spPr>
          <a:xfrm>
            <a:off x="2135560" y="2719300"/>
            <a:ext cx="4343400" cy="685800"/>
          </a:xfrm>
        </p:spPr>
        <p:txBody>
          <a:bodyPr/>
          <a:lstStyle/>
          <a:p>
            <a:r>
              <a:rPr lang="en-US" b="1" dirty="0"/>
              <a:t>Shashank Pandey </a:t>
            </a:r>
            <a:endParaRPr lang="en-IN" b="1" dirty="0"/>
          </a:p>
        </p:txBody>
      </p:sp>
      <p:sp>
        <p:nvSpPr>
          <p:cNvPr id="4" name="Content Placeholder 3">
            <a:extLst>
              <a:ext uri="{FF2B5EF4-FFF2-40B4-BE49-F238E27FC236}">
                <a16:creationId xmlns:a16="http://schemas.microsoft.com/office/drawing/2014/main" id="{038406CC-A810-B0A0-7A01-009514C90F54}"/>
              </a:ext>
            </a:extLst>
          </p:cNvPr>
          <p:cNvSpPr>
            <a:spLocks noGrp="1"/>
          </p:cNvSpPr>
          <p:nvPr>
            <p:ph sz="half" idx="2"/>
          </p:nvPr>
        </p:nvSpPr>
        <p:spPr>
          <a:xfrm>
            <a:off x="1775538" y="3429001"/>
            <a:ext cx="4343400" cy="2088232"/>
          </a:xfrm>
        </p:spPr>
        <p:txBody>
          <a:bodyPr/>
          <a:lstStyle/>
          <a:p>
            <a:r>
              <a:rPr lang="en-US" dirty="0"/>
              <a:t>Hardware Procurement</a:t>
            </a:r>
          </a:p>
          <a:p>
            <a:r>
              <a:rPr lang="en-US" dirty="0"/>
              <a:t>.C code designing</a:t>
            </a:r>
          </a:p>
          <a:p>
            <a:r>
              <a:rPr lang="en-US" dirty="0"/>
              <a:t>Proteus Simulation and testing</a:t>
            </a:r>
          </a:p>
          <a:p>
            <a:r>
              <a:rPr lang="en-US" dirty="0"/>
              <a:t>Hardware designing</a:t>
            </a:r>
          </a:p>
        </p:txBody>
      </p:sp>
      <p:sp>
        <p:nvSpPr>
          <p:cNvPr id="5" name="Text Placeholder 4">
            <a:extLst>
              <a:ext uri="{FF2B5EF4-FFF2-40B4-BE49-F238E27FC236}">
                <a16:creationId xmlns:a16="http://schemas.microsoft.com/office/drawing/2014/main" id="{580279E9-9C33-0A04-AA8C-95EBA78E3886}"/>
              </a:ext>
            </a:extLst>
          </p:cNvPr>
          <p:cNvSpPr>
            <a:spLocks noGrp="1"/>
          </p:cNvSpPr>
          <p:nvPr>
            <p:ph type="body" sz="quarter" idx="3"/>
          </p:nvPr>
        </p:nvSpPr>
        <p:spPr>
          <a:xfrm>
            <a:off x="7680176" y="2708539"/>
            <a:ext cx="4343400" cy="685800"/>
          </a:xfrm>
        </p:spPr>
        <p:txBody>
          <a:bodyPr/>
          <a:lstStyle/>
          <a:p>
            <a:r>
              <a:rPr lang="en-US" b="1" dirty="0" err="1"/>
              <a:t>Tithi</a:t>
            </a:r>
            <a:r>
              <a:rPr lang="en-US" b="1" dirty="0"/>
              <a:t> Mishra </a:t>
            </a:r>
            <a:endParaRPr lang="en-IN" b="1" dirty="0"/>
          </a:p>
        </p:txBody>
      </p:sp>
      <p:sp>
        <p:nvSpPr>
          <p:cNvPr id="6" name="Content Placeholder 5">
            <a:extLst>
              <a:ext uri="{FF2B5EF4-FFF2-40B4-BE49-F238E27FC236}">
                <a16:creationId xmlns:a16="http://schemas.microsoft.com/office/drawing/2014/main" id="{A722F375-D0FF-806A-B146-4A31ACCABAA4}"/>
              </a:ext>
            </a:extLst>
          </p:cNvPr>
          <p:cNvSpPr>
            <a:spLocks noGrp="1"/>
          </p:cNvSpPr>
          <p:nvPr>
            <p:ph sz="quarter" idx="4"/>
          </p:nvPr>
        </p:nvSpPr>
        <p:spPr>
          <a:xfrm>
            <a:off x="6744072" y="3463663"/>
            <a:ext cx="4343400" cy="1621522"/>
          </a:xfrm>
        </p:spPr>
        <p:txBody>
          <a:bodyPr/>
          <a:lstStyle/>
          <a:p>
            <a:r>
              <a:rPr lang="en-US" dirty="0"/>
              <a:t>Problem Statement Analysis</a:t>
            </a:r>
          </a:p>
          <a:p>
            <a:r>
              <a:rPr lang="en-US" dirty="0"/>
              <a:t>Hardware Procurement</a:t>
            </a:r>
          </a:p>
          <a:p>
            <a:r>
              <a:rPr lang="en-US" dirty="0"/>
              <a:t>Presentation Preparation</a:t>
            </a:r>
          </a:p>
          <a:p>
            <a:endParaRPr lang="en-IN" dirty="0"/>
          </a:p>
        </p:txBody>
      </p:sp>
    </p:spTree>
    <p:extLst>
      <p:ext uri="{BB962C8B-B14F-4D97-AF65-F5344CB8AC3E}">
        <p14:creationId xmlns:p14="http://schemas.microsoft.com/office/powerpoint/2010/main" val="19320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38B797-EA1B-B4B4-EE7A-D33C55ACD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A733EE-DADC-E091-7256-6D18DFB336FB}"/>
              </a:ext>
            </a:extLst>
          </p:cNvPr>
          <p:cNvSpPr>
            <a:spLocks noGrp="1"/>
          </p:cNvSpPr>
          <p:nvPr>
            <p:ph type="title"/>
          </p:nvPr>
        </p:nvSpPr>
        <p:spPr/>
        <p:txBody>
          <a:bodyPr/>
          <a:lstStyle/>
          <a:p>
            <a:r>
              <a:rPr lang="en-US" dirty="0"/>
              <a:t>Group Members</a:t>
            </a:r>
            <a:endParaRPr lang="en-IN" dirty="0"/>
          </a:p>
        </p:txBody>
      </p:sp>
      <p:graphicFrame>
        <p:nvGraphicFramePr>
          <p:cNvPr id="4" name="Table 4">
            <a:extLst>
              <a:ext uri="{FF2B5EF4-FFF2-40B4-BE49-F238E27FC236}">
                <a16:creationId xmlns:a16="http://schemas.microsoft.com/office/drawing/2014/main" id="{83065036-B9EB-771F-47AD-C624397D6649}"/>
              </a:ext>
            </a:extLst>
          </p:cNvPr>
          <p:cNvGraphicFramePr>
            <a:graphicFrameLocks noGrp="1"/>
          </p:cNvGraphicFramePr>
          <p:nvPr>
            <p:ph idx="1"/>
            <p:extLst>
              <p:ext uri="{D42A27DB-BD31-4B8C-83A1-F6EECF244321}">
                <p14:modId xmlns:p14="http://schemas.microsoft.com/office/powerpoint/2010/main" val="1401155712"/>
              </p:ext>
            </p:extLst>
          </p:nvPr>
        </p:nvGraphicFramePr>
        <p:xfrm>
          <a:off x="1524000" y="3861048"/>
          <a:ext cx="9144000" cy="2123440"/>
        </p:xfrm>
        <a:graphic>
          <a:graphicData uri="http://schemas.openxmlformats.org/drawingml/2006/table">
            <a:tbl>
              <a:tblPr firstRow="1" bandRow="1">
                <a:tableStyleId>{C083E6E3-FA7D-4D7B-A595-EF9225AFEA82}</a:tableStyleId>
              </a:tblPr>
              <a:tblGrid>
                <a:gridCol w="971600">
                  <a:extLst>
                    <a:ext uri="{9D8B030D-6E8A-4147-A177-3AD203B41FA5}">
                      <a16:colId xmlns:a16="http://schemas.microsoft.com/office/drawing/2014/main" val="2049344922"/>
                    </a:ext>
                  </a:extLst>
                </a:gridCol>
                <a:gridCol w="3600400">
                  <a:extLst>
                    <a:ext uri="{9D8B030D-6E8A-4147-A177-3AD203B41FA5}">
                      <a16:colId xmlns:a16="http://schemas.microsoft.com/office/drawing/2014/main" val="4111018022"/>
                    </a:ext>
                  </a:extLst>
                </a:gridCol>
                <a:gridCol w="2286000">
                  <a:extLst>
                    <a:ext uri="{9D8B030D-6E8A-4147-A177-3AD203B41FA5}">
                      <a16:colId xmlns:a16="http://schemas.microsoft.com/office/drawing/2014/main" val="4187831174"/>
                    </a:ext>
                  </a:extLst>
                </a:gridCol>
                <a:gridCol w="2286000">
                  <a:extLst>
                    <a:ext uri="{9D8B030D-6E8A-4147-A177-3AD203B41FA5}">
                      <a16:colId xmlns:a16="http://schemas.microsoft.com/office/drawing/2014/main" val="866964857"/>
                    </a:ext>
                  </a:extLst>
                </a:gridCol>
              </a:tblGrid>
              <a:tr h="370840">
                <a:tc>
                  <a:txBody>
                    <a:bodyPr/>
                    <a:lstStyle/>
                    <a:p>
                      <a:r>
                        <a:rPr lang="en-US" dirty="0"/>
                        <a:t>ROLL NO</a:t>
                      </a:r>
                      <a:endParaRPr lang="en-IN" dirty="0"/>
                    </a:p>
                  </a:txBody>
                  <a:tcPr/>
                </a:tc>
                <a:tc>
                  <a:txBody>
                    <a:bodyPr/>
                    <a:lstStyle/>
                    <a:p>
                      <a:r>
                        <a:rPr lang="en-US" dirty="0"/>
                        <a:t>REGISTRATION NUMBER</a:t>
                      </a:r>
                      <a:endParaRPr lang="en-IN" dirty="0"/>
                    </a:p>
                  </a:txBody>
                  <a:tcPr/>
                </a:tc>
                <a:tc>
                  <a:txBody>
                    <a:bodyPr/>
                    <a:lstStyle/>
                    <a:p>
                      <a:r>
                        <a:rPr lang="en-US" dirty="0"/>
                        <a:t>SECTION</a:t>
                      </a:r>
                      <a:endParaRPr lang="en-IN" dirty="0"/>
                    </a:p>
                  </a:txBody>
                  <a:tcPr/>
                </a:tc>
                <a:tc>
                  <a:txBody>
                    <a:bodyPr/>
                    <a:lstStyle/>
                    <a:p>
                      <a:r>
                        <a:rPr lang="en-US" dirty="0"/>
                        <a:t>NAMES</a:t>
                      </a:r>
                      <a:endParaRPr lang="en-IN" dirty="0"/>
                    </a:p>
                  </a:txBody>
                  <a:tcPr/>
                </a:tc>
                <a:extLst>
                  <a:ext uri="{0D108BD9-81ED-4DB2-BD59-A6C34878D82A}">
                    <a16:rowId xmlns:a16="http://schemas.microsoft.com/office/drawing/2014/main" val="3083719163"/>
                  </a:ext>
                </a:extLst>
              </a:tr>
              <a:tr h="370840">
                <a:tc>
                  <a:txBody>
                    <a:bodyPr/>
                    <a:lstStyle/>
                    <a:p>
                      <a:r>
                        <a:rPr lang="en-US" dirty="0"/>
                        <a:t>24</a:t>
                      </a:r>
                      <a:endParaRPr lang="en-IN" dirty="0"/>
                    </a:p>
                  </a:txBody>
                  <a:tcPr/>
                </a:tc>
                <a:tc>
                  <a:txBody>
                    <a:bodyPr/>
                    <a:lstStyle/>
                    <a:p>
                      <a:r>
                        <a:rPr lang="en-US" dirty="0"/>
                        <a:t>PIYUSH PARIPRAKASH DAS</a:t>
                      </a:r>
                      <a:endParaRPr lang="en-IN" dirty="0"/>
                    </a:p>
                  </a:txBody>
                  <a:tcPr/>
                </a:tc>
                <a:tc>
                  <a:txBody>
                    <a:bodyPr/>
                    <a:lstStyle/>
                    <a:p>
                      <a:r>
                        <a:rPr lang="en-US" dirty="0"/>
                        <a:t>EEE-B</a:t>
                      </a:r>
                      <a:endParaRPr lang="en-IN" dirty="0"/>
                    </a:p>
                  </a:txBody>
                  <a:tcPr/>
                </a:tc>
                <a:tc>
                  <a:txBody>
                    <a:bodyPr/>
                    <a:lstStyle/>
                    <a:p>
                      <a:r>
                        <a:rPr lang="en-US" dirty="0"/>
                        <a:t>210906196</a:t>
                      </a:r>
                      <a:endParaRPr lang="en-IN" dirty="0"/>
                    </a:p>
                  </a:txBody>
                  <a:tcPr/>
                </a:tc>
                <a:extLst>
                  <a:ext uri="{0D108BD9-81ED-4DB2-BD59-A6C34878D82A}">
                    <a16:rowId xmlns:a16="http://schemas.microsoft.com/office/drawing/2014/main" val="1410900312"/>
                  </a:ext>
                </a:extLst>
              </a:tr>
              <a:tr h="370840">
                <a:tc>
                  <a:txBody>
                    <a:bodyPr/>
                    <a:lstStyle/>
                    <a:p>
                      <a:r>
                        <a:rPr lang="en-US" dirty="0"/>
                        <a:t>25</a:t>
                      </a:r>
                      <a:endParaRPr lang="en-IN" dirty="0"/>
                    </a:p>
                  </a:txBody>
                  <a:tcPr/>
                </a:tc>
                <a:tc>
                  <a:txBody>
                    <a:bodyPr/>
                    <a:lstStyle/>
                    <a:p>
                      <a:r>
                        <a:rPr lang="en-US" dirty="0"/>
                        <a:t>SHAURYA PANDEY</a:t>
                      </a:r>
                      <a:endParaRPr lang="en-IN" dirty="0"/>
                    </a:p>
                  </a:txBody>
                  <a:tcPr/>
                </a:tc>
                <a:tc>
                  <a:txBody>
                    <a:bodyPr/>
                    <a:lstStyle/>
                    <a:p>
                      <a:r>
                        <a:rPr lang="en-US" dirty="0"/>
                        <a:t>EEE-B</a:t>
                      </a:r>
                      <a:endParaRPr lang="en-IN" dirty="0"/>
                    </a:p>
                  </a:txBody>
                  <a:tcPr/>
                </a:tc>
                <a:tc>
                  <a:txBody>
                    <a:bodyPr/>
                    <a:lstStyle/>
                    <a:p>
                      <a:r>
                        <a:rPr lang="en-US" dirty="0"/>
                        <a:t>210906202</a:t>
                      </a:r>
                      <a:endParaRPr lang="en-IN" dirty="0"/>
                    </a:p>
                  </a:txBody>
                  <a:tcPr/>
                </a:tc>
                <a:extLst>
                  <a:ext uri="{0D108BD9-81ED-4DB2-BD59-A6C34878D82A}">
                    <a16:rowId xmlns:a16="http://schemas.microsoft.com/office/drawing/2014/main" val="2893782977"/>
                  </a:ext>
                </a:extLst>
              </a:tr>
              <a:tr h="370840">
                <a:tc>
                  <a:txBody>
                    <a:bodyPr/>
                    <a:lstStyle/>
                    <a:p>
                      <a:r>
                        <a:rPr lang="en-US" dirty="0"/>
                        <a:t>26</a:t>
                      </a:r>
                      <a:endParaRPr lang="en-IN" dirty="0"/>
                    </a:p>
                  </a:txBody>
                  <a:tcPr/>
                </a:tc>
                <a:tc>
                  <a:txBody>
                    <a:bodyPr/>
                    <a:lstStyle/>
                    <a:p>
                      <a:r>
                        <a:rPr lang="en-US" dirty="0"/>
                        <a:t>SHASHANK PANDEY</a:t>
                      </a:r>
                      <a:endParaRPr lang="en-IN" dirty="0"/>
                    </a:p>
                  </a:txBody>
                  <a:tcPr/>
                </a:tc>
                <a:tc>
                  <a:txBody>
                    <a:bodyPr/>
                    <a:lstStyle/>
                    <a:p>
                      <a:r>
                        <a:rPr lang="en-US" dirty="0"/>
                        <a:t>EEE-B</a:t>
                      </a:r>
                      <a:endParaRPr lang="en-IN" dirty="0"/>
                    </a:p>
                  </a:txBody>
                  <a:tcPr/>
                </a:tc>
                <a:tc>
                  <a:txBody>
                    <a:bodyPr/>
                    <a:lstStyle/>
                    <a:p>
                      <a:r>
                        <a:rPr lang="en-US" dirty="0"/>
                        <a:t>210906204</a:t>
                      </a:r>
                      <a:endParaRPr lang="en-IN" dirty="0"/>
                    </a:p>
                  </a:txBody>
                  <a:tcPr/>
                </a:tc>
                <a:extLst>
                  <a:ext uri="{0D108BD9-81ED-4DB2-BD59-A6C34878D82A}">
                    <a16:rowId xmlns:a16="http://schemas.microsoft.com/office/drawing/2014/main" val="2541580404"/>
                  </a:ext>
                </a:extLst>
              </a:tr>
              <a:tr h="370840">
                <a:tc>
                  <a:txBody>
                    <a:bodyPr/>
                    <a:lstStyle/>
                    <a:p>
                      <a:r>
                        <a:rPr lang="en-US" dirty="0"/>
                        <a:t>27</a:t>
                      </a:r>
                      <a:endParaRPr lang="en-IN" dirty="0"/>
                    </a:p>
                  </a:txBody>
                  <a:tcPr/>
                </a:tc>
                <a:tc>
                  <a:txBody>
                    <a:bodyPr/>
                    <a:lstStyle/>
                    <a:p>
                      <a:r>
                        <a:rPr lang="en-US" dirty="0"/>
                        <a:t>TITHI MISHRA</a:t>
                      </a:r>
                      <a:endParaRPr lang="en-IN" dirty="0"/>
                    </a:p>
                  </a:txBody>
                  <a:tcPr/>
                </a:tc>
                <a:tc>
                  <a:txBody>
                    <a:bodyPr/>
                    <a:lstStyle/>
                    <a:p>
                      <a:r>
                        <a:rPr lang="en-US" dirty="0"/>
                        <a:t>EEE-B</a:t>
                      </a:r>
                      <a:endParaRPr lang="en-IN" dirty="0"/>
                    </a:p>
                  </a:txBody>
                  <a:tcPr/>
                </a:tc>
                <a:tc>
                  <a:txBody>
                    <a:bodyPr/>
                    <a:lstStyle/>
                    <a:p>
                      <a:r>
                        <a:rPr lang="en-US" dirty="0"/>
                        <a:t>210906206</a:t>
                      </a:r>
                      <a:endParaRPr lang="en-IN" dirty="0"/>
                    </a:p>
                  </a:txBody>
                  <a:tcPr/>
                </a:tc>
                <a:extLst>
                  <a:ext uri="{0D108BD9-81ED-4DB2-BD59-A6C34878D82A}">
                    <a16:rowId xmlns:a16="http://schemas.microsoft.com/office/drawing/2014/main" val="619440422"/>
                  </a:ext>
                </a:extLst>
              </a:tr>
            </a:tbl>
          </a:graphicData>
        </a:graphic>
      </p:graphicFrame>
      <p:pic>
        <p:nvPicPr>
          <p:cNvPr id="5" name="Picture 4" descr="Logo&#10;&#10;Description automatically generated">
            <a:extLst>
              <a:ext uri="{FF2B5EF4-FFF2-40B4-BE49-F238E27FC236}">
                <a16:creationId xmlns:a16="http://schemas.microsoft.com/office/drawing/2014/main" id="{37916496-FC43-95D6-07AD-0FA49010C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420" y="1600200"/>
            <a:ext cx="1661160" cy="1931670"/>
          </a:xfrm>
          <a:prstGeom prst="rect">
            <a:avLst/>
          </a:prstGeom>
          <a:noFill/>
          <a:ln>
            <a:noFill/>
          </a:ln>
        </p:spPr>
      </p:pic>
    </p:spTree>
    <p:extLst>
      <p:ext uri="{BB962C8B-B14F-4D97-AF65-F5344CB8AC3E}">
        <p14:creationId xmlns:p14="http://schemas.microsoft.com/office/powerpoint/2010/main" val="341099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A6E90-D719-9856-561E-E0FF9F0A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idx="1"/>
          </p:nvPr>
        </p:nvSpPr>
        <p:spPr/>
        <p:txBody>
          <a:bodyPr/>
          <a:lstStyle/>
          <a:p>
            <a:r>
              <a:rPr lang="en-IN" sz="1800" dirty="0">
                <a:effectLst/>
                <a:latin typeface="+mn-lt"/>
                <a:ea typeface="Calibri" panose="020F0502020204030204" pitchFamily="34" charset="0"/>
                <a:cs typeface="Calibri" panose="020F0502020204030204" pitchFamily="34" charset="0"/>
              </a:rPr>
              <a:t>“Design system level solutions or processes for engineering problems that meet the specified needs with appropriate consideration for public health and safety, and cultural, societal, and environmental considerations with an understanding of the limitations.”</a:t>
            </a:r>
          </a:p>
          <a:p>
            <a:endParaRPr lang="en-IN" dirty="0">
              <a:latin typeface="+mn-lt"/>
            </a:endParaRPr>
          </a:p>
        </p:txBody>
      </p:sp>
    </p:spTree>
    <p:extLst>
      <p:ext uri="{BB962C8B-B14F-4D97-AF65-F5344CB8AC3E}">
        <p14:creationId xmlns:p14="http://schemas.microsoft.com/office/powerpoint/2010/main" val="344443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2E1779-C3D0-5866-7B00-248AADDDB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Aim </a:t>
            </a:r>
            <a:endParaRPr dirty="0"/>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IN" sz="2600" dirty="0">
                <a:effectLst/>
                <a:latin typeface="+mn-lt"/>
                <a:ea typeface="Calibri" panose="020F0502020204030204" pitchFamily="34" charset="0"/>
                <a:cs typeface="Times New Roman" panose="02020603050405020304" pitchFamily="18" charset="0"/>
              </a:rPr>
              <a:t>The main aim of this project is to calculate and monitor the surrounding temperature and change the speed of the fan as temperature changes i.e. the speed should increase with a rise in temperature and should decrease with a drop in temperature. </a:t>
            </a:r>
            <a:endParaRPr lang="en-IN" dirty="0">
              <a:latin typeface="+mn-lt"/>
            </a:endParaRPr>
          </a:p>
        </p:txBody>
      </p:sp>
    </p:spTree>
    <p:extLst>
      <p:ext uri="{BB962C8B-B14F-4D97-AF65-F5344CB8AC3E}">
        <p14:creationId xmlns:p14="http://schemas.microsoft.com/office/powerpoint/2010/main" val="272982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BDABB-CBCB-BDE7-B48C-BEC356C6B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Benefits  </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IN" sz="1800" dirty="0">
                <a:effectLst/>
                <a:latin typeface="+mn-lt"/>
                <a:ea typeface="Calibri" panose="020F0502020204030204" pitchFamily="34" charset="0"/>
                <a:cs typeface="Times New Roman" panose="02020603050405020304" pitchFamily="18" charset="0"/>
              </a:rPr>
              <a:t>By controlling the speed of the fan at different temperature’s we save a lot of energy throughout the day. Instead of a fan running at full speed all day which requires a lot of energy, if the speed is controlled and given as necessary we can save a lot of energy.</a:t>
            </a:r>
          </a:p>
        </p:txBody>
      </p:sp>
    </p:spTree>
    <p:extLst>
      <p:ext uri="{BB962C8B-B14F-4D97-AF65-F5344CB8AC3E}">
        <p14:creationId xmlns:p14="http://schemas.microsoft.com/office/powerpoint/2010/main" val="312777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7F62F3-63EC-8C3D-68B5-8DAD4E15B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2809" y="190499"/>
            <a:ext cx="9144000" cy="1143000"/>
          </a:xfrm>
        </p:spPr>
        <p:txBody>
          <a:bodyPr/>
          <a:lstStyle/>
          <a:p>
            <a:r>
              <a:rPr lang="en-US" dirty="0"/>
              <a:t>Components, Tools and Technologies </a:t>
            </a:r>
            <a:endParaRPr dirty="0"/>
          </a:p>
        </p:txBody>
      </p:sp>
      <p:sp>
        <p:nvSpPr>
          <p:cNvPr id="3" name="Text Placeholder 2"/>
          <p:cNvSpPr>
            <a:spLocks noGrp="1"/>
          </p:cNvSpPr>
          <p:nvPr>
            <p:ph type="body" idx="1"/>
          </p:nvPr>
        </p:nvSpPr>
        <p:spPr>
          <a:xfrm>
            <a:off x="1522809" y="1581149"/>
            <a:ext cx="4343400" cy="685800"/>
          </a:xfrm>
        </p:spPr>
        <p:txBody>
          <a:bodyPr/>
          <a:lstStyle/>
          <a:p>
            <a:r>
              <a:rPr lang="en-US" dirty="0"/>
              <a:t>Components Used </a:t>
            </a:r>
            <a:endParaRPr dirty="0"/>
          </a:p>
        </p:txBody>
      </p:sp>
      <p:sp>
        <p:nvSpPr>
          <p:cNvPr id="4" name="Content Placeholder 3"/>
          <p:cNvSpPr>
            <a:spLocks noGrp="1"/>
          </p:cNvSpPr>
          <p:nvPr>
            <p:ph sz="half" idx="2"/>
          </p:nvPr>
        </p:nvSpPr>
        <p:spPr>
          <a:xfrm>
            <a:off x="1537779" y="2266949"/>
            <a:ext cx="4343400" cy="4042371"/>
          </a:xfrm>
        </p:spPr>
        <p:txBody>
          <a:bodyPr>
            <a:normAutofit fontScale="92500" lnSpcReduction="10000"/>
          </a:bodyPr>
          <a:lstStyle/>
          <a:p>
            <a:r>
              <a:rPr lang="en-US" dirty="0"/>
              <a:t>Microcontroller AT89C52</a:t>
            </a:r>
          </a:p>
          <a:p>
            <a:r>
              <a:rPr lang="en-US" dirty="0"/>
              <a:t>ADC0804</a:t>
            </a:r>
          </a:p>
          <a:p>
            <a:r>
              <a:rPr lang="en-US" dirty="0"/>
              <a:t>16*2 LCD Display</a:t>
            </a:r>
          </a:p>
          <a:p>
            <a:r>
              <a:rPr lang="en-US" dirty="0"/>
              <a:t>LM35 Sensor</a:t>
            </a:r>
          </a:p>
          <a:p>
            <a:r>
              <a:rPr lang="en-US" dirty="0"/>
              <a:t>Resistors, Capacitors, Diodes </a:t>
            </a:r>
          </a:p>
          <a:p>
            <a:r>
              <a:rPr lang="en-US" dirty="0"/>
              <a:t>Crystal Oscillator </a:t>
            </a:r>
          </a:p>
          <a:p>
            <a:r>
              <a:rPr lang="en-US" dirty="0"/>
              <a:t>Electric Fan </a:t>
            </a:r>
          </a:p>
          <a:p>
            <a:r>
              <a:rPr lang="en-US" dirty="0"/>
              <a:t>Adapter </a:t>
            </a:r>
          </a:p>
          <a:p>
            <a:r>
              <a:rPr lang="en-US" dirty="0"/>
              <a:t>Male to Male, Male to Female Wires</a:t>
            </a:r>
          </a:p>
        </p:txBody>
      </p:sp>
      <p:sp>
        <p:nvSpPr>
          <p:cNvPr id="5" name="Text Placeholder 4"/>
          <p:cNvSpPr>
            <a:spLocks noGrp="1"/>
          </p:cNvSpPr>
          <p:nvPr>
            <p:ph type="body" sz="quarter" idx="3"/>
          </p:nvPr>
        </p:nvSpPr>
        <p:spPr>
          <a:xfrm>
            <a:off x="6323409" y="1581149"/>
            <a:ext cx="4343400" cy="685800"/>
          </a:xfrm>
        </p:spPr>
        <p:txBody>
          <a:bodyPr/>
          <a:lstStyle/>
          <a:p>
            <a:r>
              <a:rPr lang="en-US" dirty="0"/>
              <a:t>Tools and Technologies</a:t>
            </a:r>
            <a:endParaRPr dirty="0"/>
          </a:p>
        </p:txBody>
      </p:sp>
      <p:sp>
        <p:nvSpPr>
          <p:cNvPr id="6" name="Content Placeholder 5"/>
          <p:cNvSpPr>
            <a:spLocks noGrp="1"/>
          </p:cNvSpPr>
          <p:nvPr>
            <p:ph sz="quarter" idx="4"/>
          </p:nvPr>
        </p:nvSpPr>
        <p:spPr>
          <a:xfrm>
            <a:off x="6308439" y="2266949"/>
            <a:ext cx="4343400" cy="4042371"/>
          </a:xfrm>
        </p:spPr>
        <p:txBody>
          <a:bodyPr>
            <a:normAutofit fontScale="92500" lnSpcReduction="10000"/>
          </a:bodyPr>
          <a:lstStyle/>
          <a:p>
            <a:r>
              <a:rPr lang="en-US" dirty="0"/>
              <a:t>KEIL MICROVISION 5 </a:t>
            </a:r>
          </a:p>
          <a:p>
            <a:r>
              <a:rPr lang="en-US" dirty="0"/>
              <a:t>Proteus Simulation Software </a:t>
            </a:r>
          </a:p>
          <a:p>
            <a:r>
              <a:rPr lang="en-US" dirty="0"/>
              <a:t>Presentations.AI </a:t>
            </a:r>
          </a:p>
          <a:p>
            <a:r>
              <a:rPr lang="en-US" dirty="0" err="1"/>
              <a:t>Lucidchart</a:t>
            </a:r>
            <a:r>
              <a:rPr lang="en-US" dirty="0"/>
              <a:t> </a:t>
            </a:r>
          </a:p>
          <a:p>
            <a:endParaRPr dirty="0"/>
          </a:p>
        </p:txBody>
      </p:sp>
    </p:spTree>
    <p:extLst>
      <p:ext uri="{BB962C8B-B14F-4D97-AF65-F5344CB8AC3E}">
        <p14:creationId xmlns:p14="http://schemas.microsoft.com/office/powerpoint/2010/main" val="147584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3CB99E-CAEA-8948-2A1F-D895EAE3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2809" y="190499"/>
            <a:ext cx="9144000" cy="1143000"/>
          </a:xfrm>
        </p:spPr>
        <p:txBody>
          <a:bodyPr/>
          <a:lstStyle/>
          <a:p>
            <a:r>
              <a:rPr lang="en-US" dirty="0"/>
              <a:t>Engineering Systems, Variables, Parameters </a:t>
            </a:r>
            <a:endParaRPr dirty="0"/>
          </a:p>
        </p:txBody>
      </p:sp>
      <p:sp>
        <p:nvSpPr>
          <p:cNvPr id="3" name="Text Placeholder 2"/>
          <p:cNvSpPr>
            <a:spLocks noGrp="1"/>
          </p:cNvSpPr>
          <p:nvPr>
            <p:ph type="body" idx="1"/>
          </p:nvPr>
        </p:nvSpPr>
        <p:spPr>
          <a:xfrm>
            <a:off x="1522809" y="1581149"/>
            <a:ext cx="4343400" cy="685800"/>
          </a:xfrm>
        </p:spPr>
        <p:txBody>
          <a:bodyPr/>
          <a:lstStyle/>
          <a:p>
            <a:r>
              <a:rPr lang="en-US" dirty="0"/>
              <a:t>Engineering Systems </a:t>
            </a:r>
            <a:endParaRPr dirty="0"/>
          </a:p>
        </p:txBody>
      </p:sp>
      <p:sp>
        <p:nvSpPr>
          <p:cNvPr id="4" name="Content Placeholder 3"/>
          <p:cNvSpPr>
            <a:spLocks noGrp="1"/>
          </p:cNvSpPr>
          <p:nvPr>
            <p:ph sz="half" idx="2"/>
          </p:nvPr>
        </p:nvSpPr>
        <p:spPr>
          <a:xfrm>
            <a:off x="1537779" y="2266949"/>
            <a:ext cx="4343400" cy="4042371"/>
          </a:xfrm>
        </p:spPr>
        <p:txBody>
          <a:bodyPr>
            <a:normAutofit/>
          </a:bodyPr>
          <a:lstStyle/>
          <a:p>
            <a:r>
              <a:rPr lang="en-US" dirty="0"/>
              <a:t>Temperature Sensor </a:t>
            </a:r>
          </a:p>
          <a:p>
            <a:r>
              <a:rPr lang="en-US" dirty="0"/>
              <a:t>Microcontroller</a:t>
            </a:r>
          </a:p>
          <a:p>
            <a:r>
              <a:rPr lang="en-US" dirty="0"/>
              <a:t>Fan Motor</a:t>
            </a:r>
            <a:endParaRPr lang="en-IN" dirty="0"/>
          </a:p>
        </p:txBody>
      </p:sp>
      <p:sp>
        <p:nvSpPr>
          <p:cNvPr id="5" name="Text Placeholder 4"/>
          <p:cNvSpPr>
            <a:spLocks noGrp="1"/>
          </p:cNvSpPr>
          <p:nvPr>
            <p:ph type="body" sz="quarter" idx="3"/>
          </p:nvPr>
        </p:nvSpPr>
        <p:spPr>
          <a:xfrm>
            <a:off x="6323409" y="1581149"/>
            <a:ext cx="4343400" cy="685800"/>
          </a:xfrm>
        </p:spPr>
        <p:txBody>
          <a:bodyPr/>
          <a:lstStyle/>
          <a:p>
            <a:r>
              <a:rPr lang="en-US" dirty="0"/>
              <a:t>Variables and Parameters </a:t>
            </a:r>
            <a:endParaRPr dirty="0"/>
          </a:p>
        </p:txBody>
      </p:sp>
      <p:sp>
        <p:nvSpPr>
          <p:cNvPr id="6" name="Content Placeholder 5"/>
          <p:cNvSpPr>
            <a:spLocks noGrp="1"/>
          </p:cNvSpPr>
          <p:nvPr>
            <p:ph sz="quarter" idx="4"/>
          </p:nvPr>
        </p:nvSpPr>
        <p:spPr>
          <a:xfrm>
            <a:off x="6308439" y="2266949"/>
            <a:ext cx="4343400" cy="4042371"/>
          </a:xfrm>
        </p:spPr>
        <p:txBody>
          <a:bodyPr>
            <a:normAutofit/>
          </a:bodyPr>
          <a:lstStyle/>
          <a:p>
            <a:r>
              <a:rPr lang="en-US" dirty="0"/>
              <a:t>Temperature Range</a:t>
            </a:r>
          </a:p>
          <a:p>
            <a:r>
              <a:rPr lang="en-US" dirty="0"/>
              <a:t>Fan speed </a:t>
            </a:r>
          </a:p>
          <a:p>
            <a:r>
              <a:rPr lang="en-US" dirty="0"/>
              <a:t>Ambient temperature </a:t>
            </a:r>
          </a:p>
          <a:p>
            <a:r>
              <a:rPr lang="en-US" dirty="0"/>
              <a:t>Control temperature</a:t>
            </a:r>
          </a:p>
          <a:p>
            <a:endParaRPr dirty="0"/>
          </a:p>
        </p:txBody>
      </p:sp>
    </p:spTree>
    <p:extLst>
      <p:ext uri="{BB962C8B-B14F-4D97-AF65-F5344CB8AC3E}">
        <p14:creationId xmlns:p14="http://schemas.microsoft.com/office/powerpoint/2010/main" val="1853586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C30E0A8-626E-72D7-BD37-AD61ED11E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96" y="0"/>
            <a:ext cx="12192000" cy="6858000"/>
          </a:xfrm>
          <a:prstGeom prst="rect">
            <a:avLst/>
          </a:prstGeom>
        </p:spPr>
      </p:pic>
      <p:sp>
        <p:nvSpPr>
          <p:cNvPr id="2" name="Title 1"/>
          <p:cNvSpPr>
            <a:spLocks noGrp="1"/>
          </p:cNvSpPr>
          <p:nvPr>
            <p:ph type="title"/>
          </p:nvPr>
        </p:nvSpPr>
        <p:spPr/>
        <p:txBody>
          <a:bodyPr/>
          <a:lstStyle/>
          <a:p>
            <a:r>
              <a:rPr lang="en-US" dirty="0"/>
              <a:t>Block Diagram </a:t>
            </a:r>
            <a:endParaRPr dirty="0"/>
          </a:p>
        </p:txBody>
      </p:sp>
      <p:sp>
        <p:nvSpPr>
          <p:cNvPr id="6" name="Rectangle 5">
            <a:extLst>
              <a:ext uri="{FF2B5EF4-FFF2-40B4-BE49-F238E27FC236}">
                <a16:creationId xmlns:a16="http://schemas.microsoft.com/office/drawing/2014/main" id="{A79B21A5-D956-B409-6ADE-878022800C3F}"/>
              </a:ext>
            </a:extLst>
          </p:cNvPr>
          <p:cNvSpPr/>
          <p:nvPr/>
        </p:nvSpPr>
        <p:spPr>
          <a:xfrm>
            <a:off x="2580251" y="3438186"/>
            <a:ext cx="1584176"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8CEFFA14-EF59-F5E2-C577-555CA170AA58}"/>
              </a:ext>
            </a:extLst>
          </p:cNvPr>
          <p:cNvCxnSpPr/>
          <p:nvPr/>
        </p:nvCxnSpPr>
        <p:spPr>
          <a:xfrm>
            <a:off x="4164427" y="3902636"/>
            <a:ext cx="864096"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9" name="Rectangle 8">
            <a:extLst>
              <a:ext uri="{FF2B5EF4-FFF2-40B4-BE49-F238E27FC236}">
                <a16:creationId xmlns:a16="http://schemas.microsoft.com/office/drawing/2014/main" id="{2E71CE2F-9085-F324-27B5-7E7C220000B6}"/>
              </a:ext>
            </a:extLst>
          </p:cNvPr>
          <p:cNvSpPr/>
          <p:nvPr/>
        </p:nvSpPr>
        <p:spPr>
          <a:xfrm>
            <a:off x="5041168" y="3438186"/>
            <a:ext cx="1584176"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A3B2F5BB-D9DF-01A4-1CB6-30C86BC1D02D}"/>
              </a:ext>
            </a:extLst>
          </p:cNvPr>
          <p:cNvCxnSpPr/>
          <p:nvPr/>
        </p:nvCxnSpPr>
        <p:spPr>
          <a:xfrm>
            <a:off x="6625344" y="3877249"/>
            <a:ext cx="864096"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1" name="Rectangle 10">
            <a:extLst>
              <a:ext uri="{FF2B5EF4-FFF2-40B4-BE49-F238E27FC236}">
                <a16:creationId xmlns:a16="http://schemas.microsoft.com/office/drawing/2014/main" id="{2B73B920-74AD-517C-13B7-46379868FDD8}"/>
              </a:ext>
            </a:extLst>
          </p:cNvPr>
          <p:cNvSpPr/>
          <p:nvPr/>
        </p:nvSpPr>
        <p:spPr>
          <a:xfrm>
            <a:off x="7536159" y="3429000"/>
            <a:ext cx="2232249"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0249AD52-2DED-FFEF-9FB5-8D5B7DA15DAC}"/>
              </a:ext>
            </a:extLst>
          </p:cNvPr>
          <p:cNvCxnSpPr>
            <a:cxnSpLocks/>
          </p:cNvCxnSpPr>
          <p:nvPr/>
        </p:nvCxnSpPr>
        <p:spPr>
          <a:xfrm flipV="1">
            <a:off x="8616280" y="2687686"/>
            <a:ext cx="0" cy="75050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9" name="Straight Arrow Connector 18">
            <a:extLst>
              <a:ext uri="{FF2B5EF4-FFF2-40B4-BE49-F238E27FC236}">
                <a16:creationId xmlns:a16="http://schemas.microsoft.com/office/drawing/2014/main" id="{A5DB2403-8D9C-4E6E-C21F-8E3327A6EE2F}"/>
              </a:ext>
            </a:extLst>
          </p:cNvPr>
          <p:cNvCxnSpPr>
            <a:cxnSpLocks/>
          </p:cNvCxnSpPr>
          <p:nvPr/>
        </p:nvCxnSpPr>
        <p:spPr>
          <a:xfrm>
            <a:off x="8616280" y="4334684"/>
            <a:ext cx="0" cy="648072"/>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22" name="Rectangle 21">
            <a:extLst>
              <a:ext uri="{FF2B5EF4-FFF2-40B4-BE49-F238E27FC236}">
                <a16:creationId xmlns:a16="http://schemas.microsoft.com/office/drawing/2014/main" id="{B49F817F-CEA6-D565-FB80-132DB3F57785}"/>
              </a:ext>
            </a:extLst>
          </p:cNvPr>
          <p:cNvSpPr/>
          <p:nvPr/>
        </p:nvSpPr>
        <p:spPr>
          <a:xfrm>
            <a:off x="7628448" y="5012873"/>
            <a:ext cx="2139955"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5" name="Title 1">
            <a:extLst>
              <a:ext uri="{FF2B5EF4-FFF2-40B4-BE49-F238E27FC236}">
                <a16:creationId xmlns:a16="http://schemas.microsoft.com/office/drawing/2014/main" id="{FC3CEF30-2EB5-E2A8-7F6A-01CC0208F002}"/>
              </a:ext>
            </a:extLst>
          </p:cNvPr>
          <p:cNvSpPr txBox="1">
            <a:spLocks/>
          </p:cNvSpPr>
          <p:nvPr/>
        </p:nvSpPr>
        <p:spPr>
          <a:xfrm>
            <a:off x="1524000" y="426905"/>
            <a:ext cx="91440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a:t>Block Diagram </a:t>
            </a:r>
            <a:endParaRPr lang="en-US" dirty="0"/>
          </a:p>
        </p:txBody>
      </p:sp>
      <p:sp>
        <p:nvSpPr>
          <p:cNvPr id="26" name="Rectangle 25">
            <a:extLst>
              <a:ext uri="{FF2B5EF4-FFF2-40B4-BE49-F238E27FC236}">
                <a16:creationId xmlns:a16="http://schemas.microsoft.com/office/drawing/2014/main" id="{03FD93B8-A057-893D-D465-59B1896E5DCA}"/>
              </a:ext>
            </a:extLst>
          </p:cNvPr>
          <p:cNvSpPr/>
          <p:nvPr/>
        </p:nvSpPr>
        <p:spPr>
          <a:xfrm>
            <a:off x="7541821" y="1752617"/>
            <a:ext cx="2226581"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50DD0043-79FC-440B-9F3F-F92F7E22FEA9}"/>
              </a:ext>
            </a:extLst>
          </p:cNvPr>
          <p:cNvSpPr txBox="1"/>
          <p:nvPr/>
        </p:nvSpPr>
        <p:spPr>
          <a:xfrm>
            <a:off x="2843063" y="3717970"/>
            <a:ext cx="1080120" cy="369332"/>
          </a:xfrm>
          <a:prstGeom prst="rect">
            <a:avLst/>
          </a:prstGeom>
          <a:noFill/>
        </p:spPr>
        <p:txBody>
          <a:bodyPr wrap="square" rtlCol="0">
            <a:spAutoFit/>
          </a:bodyPr>
          <a:lstStyle/>
          <a:p>
            <a:r>
              <a:rPr lang="en-US" dirty="0"/>
              <a:t>SENSOR</a:t>
            </a:r>
            <a:endParaRPr lang="en-IN" dirty="0"/>
          </a:p>
        </p:txBody>
      </p:sp>
      <p:sp>
        <p:nvSpPr>
          <p:cNvPr id="29" name="TextBox 28">
            <a:extLst>
              <a:ext uri="{FF2B5EF4-FFF2-40B4-BE49-F238E27FC236}">
                <a16:creationId xmlns:a16="http://schemas.microsoft.com/office/drawing/2014/main" id="{984FEC45-67E0-F501-1A85-B65D941A6BC4}"/>
              </a:ext>
            </a:extLst>
          </p:cNvPr>
          <p:cNvSpPr txBox="1"/>
          <p:nvPr/>
        </p:nvSpPr>
        <p:spPr>
          <a:xfrm>
            <a:off x="5609203" y="3701769"/>
            <a:ext cx="1080120" cy="369332"/>
          </a:xfrm>
          <a:prstGeom prst="rect">
            <a:avLst/>
          </a:prstGeom>
          <a:noFill/>
        </p:spPr>
        <p:txBody>
          <a:bodyPr wrap="square" rtlCol="0">
            <a:spAutoFit/>
          </a:bodyPr>
          <a:lstStyle/>
          <a:p>
            <a:r>
              <a:rPr lang="en-US" dirty="0"/>
              <a:t>ADC</a:t>
            </a:r>
            <a:endParaRPr lang="en-IN" dirty="0"/>
          </a:p>
        </p:txBody>
      </p:sp>
      <p:sp>
        <p:nvSpPr>
          <p:cNvPr id="30" name="TextBox 29">
            <a:extLst>
              <a:ext uri="{FF2B5EF4-FFF2-40B4-BE49-F238E27FC236}">
                <a16:creationId xmlns:a16="http://schemas.microsoft.com/office/drawing/2014/main" id="{9A7C7893-5746-4C14-110E-5ED8D1AC79AC}"/>
              </a:ext>
            </a:extLst>
          </p:cNvPr>
          <p:cNvSpPr txBox="1"/>
          <p:nvPr/>
        </p:nvSpPr>
        <p:spPr>
          <a:xfrm>
            <a:off x="7579191" y="3692583"/>
            <a:ext cx="2232248" cy="369332"/>
          </a:xfrm>
          <a:prstGeom prst="rect">
            <a:avLst/>
          </a:prstGeom>
          <a:noFill/>
        </p:spPr>
        <p:txBody>
          <a:bodyPr wrap="square" rtlCol="0">
            <a:spAutoFit/>
          </a:bodyPr>
          <a:lstStyle/>
          <a:p>
            <a:r>
              <a:rPr lang="en-US" dirty="0"/>
              <a:t>MICROCONTROLLER</a:t>
            </a:r>
            <a:endParaRPr lang="en-IN" dirty="0"/>
          </a:p>
        </p:txBody>
      </p:sp>
      <p:sp>
        <p:nvSpPr>
          <p:cNvPr id="31" name="TextBox 30">
            <a:extLst>
              <a:ext uri="{FF2B5EF4-FFF2-40B4-BE49-F238E27FC236}">
                <a16:creationId xmlns:a16="http://schemas.microsoft.com/office/drawing/2014/main" id="{53BE9536-C410-C2A2-66A7-5A196A173544}"/>
              </a:ext>
            </a:extLst>
          </p:cNvPr>
          <p:cNvSpPr txBox="1"/>
          <p:nvPr/>
        </p:nvSpPr>
        <p:spPr>
          <a:xfrm>
            <a:off x="8328248" y="2045543"/>
            <a:ext cx="1080120" cy="369332"/>
          </a:xfrm>
          <a:prstGeom prst="rect">
            <a:avLst/>
          </a:prstGeom>
          <a:noFill/>
        </p:spPr>
        <p:txBody>
          <a:bodyPr wrap="square" rtlCol="0">
            <a:spAutoFit/>
          </a:bodyPr>
          <a:lstStyle/>
          <a:p>
            <a:r>
              <a:rPr lang="en-US" dirty="0"/>
              <a:t>LCD</a:t>
            </a:r>
            <a:endParaRPr lang="en-IN" dirty="0"/>
          </a:p>
        </p:txBody>
      </p:sp>
      <p:sp>
        <p:nvSpPr>
          <p:cNvPr id="32" name="TextBox 31">
            <a:extLst>
              <a:ext uri="{FF2B5EF4-FFF2-40B4-BE49-F238E27FC236}">
                <a16:creationId xmlns:a16="http://schemas.microsoft.com/office/drawing/2014/main" id="{AEA3A150-A193-18C9-4692-5D703448DC12}"/>
              </a:ext>
            </a:extLst>
          </p:cNvPr>
          <p:cNvSpPr txBox="1"/>
          <p:nvPr/>
        </p:nvSpPr>
        <p:spPr>
          <a:xfrm>
            <a:off x="8328248" y="5263351"/>
            <a:ext cx="1080120" cy="369332"/>
          </a:xfrm>
          <a:prstGeom prst="rect">
            <a:avLst/>
          </a:prstGeom>
          <a:noFill/>
        </p:spPr>
        <p:txBody>
          <a:bodyPr wrap="square" rtlCol="0">
            <a:spAutoFit/>
          </a:bodyPr>
          <a:lstStyle/>
          <a:p>
            <a:r>
              <a:rPr lang="en-US" dirty="0"/>
              <a:t>FAN</a:t>
            </a:r>
            <a:endParaRPr lang="en-IN" dirty="0"/>
          </a:p>
        </p:txBody>
      </p:sp>
    </p:spTree>
    <p:extLst>
      <p:ext uri="{BB962C8B-B14F-4D97-AF65-F5344CB8AC3E}">
        <p14:creationId xmlns:p14="http://schemas.microsoft.com/office/powerpoint/2010/main" val="21598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F021B4-77AF-77F2-E08F-3F279899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Programming Algorithm  </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programming algorithm involves measuring the temperature with the LM35 sensor and adjusting the speed of the fan motor using the L298N motor driver. </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7938629"/>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TotalTime>
  <Words>618</Words>
  <Application>Microsoft Office PowerPoint</Application>
  <PresentationFormat>Widescreen</PresentationFormat>
  <Paragraphs>103</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Candara</vt:lpstr>
      <vt:lpstr>Consolas</vt:lpstr>
      <vt:lpstr>Tech Computer 16x9</vt:lpstr>
      <vt:lpstr>Temperature Controlled Fan </vt:lpstr>
      <vt:lpstr>Group Members</vt:lpstr>
      <vt:lpstr>Problem Statement</vt:lpstr>
      <vt:lpstr>Aim </vt:lpstr>
      <vt:lpstr>Benefits  </vt:lpstr>
      <vt:lpstr>Components, Tools and Technologies </vt:lpstr>
      <vt:lpstr>Engineering Systems, Variables, Parameters </vt:lpstr>
      <vt:lpstr>Block Diagram </vt:lpstr>
      <vt:lpstr>Programming Algorithm  </vt:lpstr>
      <vt:lpstr>Circuit Diagram </vt:lpstr>
      <vt:lpstr>Proteus Simulation</vt:lpstr>
      <vt:lpstr>Hardware Implementation</vt:lpstr>
      <vt:lpstr>Hardware Demonstration</vt:lpstr>
      <vt:lpstr>Results</vt:lpstr>
      <vt:lpstr>Limitations</vt:lpstr>
      <vt:lpstr>Bill of Materials</vt:lpstr>
      <vt:lpstr>Conclusions </vt:lpstr>
      <vt:lpstr>Individual Contributions</vt:lpstr>
      <vt:lpstr>Individual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Controlled Fan </dc:title>
  <dc:creator>Shashank Pandey</dc:creator>
  <cp:lastModifiedBy>Shashank Pandey</cp:lastModifiedBy>
  <cp:revision>21</cp:revision>
  <dcterms:created xsi:type="dcterms:W3CDTF">2023-04-28T07:37:35Z</dcterms:created>
  <dcterms:modified xsi:type="dcterms:W3CDTF">2023-05-05T04:57:17Z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